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4" r:id="rId2"/>
    <p:sldId id="275" r:id="rId3"/>
    <p:sldId id="268" r:id="rId4"/>
    <p:sldId id="293" r:id="rId5"/>
    <p:sldId id="295" r:id="rId6"/>
    <p:sldId id="26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27"/>
    <p:restoredTop sz="96338"/>
  </p:normalViewPr>
  <p:slideViewPr>
    <p:cSldViewPr snapToGrid="0" snapToObjects="1" showGuides="1">
      <p:cViewPr varScale="1">
        <p:scale>
          <a:sx n="126" d="100"/>
          <a:sy n="126" d="100"/>
        </p:scale>
        <p:origin x="103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bler, Michael" userId="23736f38-8fde-4d4c-a7fc-b2d88c867b58" providerId="ADAL" clId="{F9D6247E-0D89-6347-99E3-F35FE119F511}"/>
    <pc:docChg chg="modSld">
      <pc:chgData name="Tobler, Michael" userId="23736f38-8fde-4d4c-a7fc-b2d88c867b58" providerId="ADAL" clId="{F9D6247E-0D89-6347-99E3-F35FE119F511}" dt="2023-10-18T15:50:50.601" v="0" actId="18331"/>
      <pc:docMkLst>
        <pc:docMk/>
      </pc:docMkLst>
      <pc:sldChg chg="modSp">
        <pc:chgData name="Tobler, Michael" userId="23736f38-8fde-4d4c-a7fc-b2d88c867b58" providerId="ADAL" clId="{F9D6247E-0D89-6347-99E3-F35FE119F511}" dt="2023-10-18T15:50:50.601" v="0" actId="18331"/>
        <pc:sldMkLst>
          <pc:docMk/>
          <pc:sldMk cId="3818159172" sldId="274"/>
        </pc:sldMkLst>
        <pc:picChg chg="mod">
          <ac:chgData name="Tobler, Michael" userId="23736f38-8fde-4d4c-a7fc-b2d88c867b58" providerId="ADAL" clId="{F9D6247E-0D89-6347-99E3-F35FE119F511}" dt="2023-10-18T15:50:50.601" v="0" actId="18331"/>
          <ac:picMkLst>
            <pc:docMk/>
            <pc:sldMk cId="3818159172" sldId="274"/>
            <ac:picMk id="3" creationId="{6FB944EB-D56B-AA4B-8F30-FFCD6261293B}"/>
          </ac:picMkLst>
        </pc:picChg>
      </pc:sldChg>
    </pc:docChg>
  </pc:docChgLst>
  <pc:docChgLst>
    <pc:chgData name="Michi Tobler" userId="e77e03ce-3cfc-4bf0-a4d0-da6d8494927b" providerId="ADAL" clId="{10FEA17F-2736-E143-B5CA-B249212AAE4C}"/>
    <pc:docChg chg="modSld">
      <pc:chgData name="Michi Tobler" userId="e77e03ce-3cfc-4bf0-a4d0-da6d8494927b" providerId="ADAL" clId="{10FEA17F-2736-E143-B5CA-B249212AAE4C}" dt="2021-09-07T13:38:56.420" v="17" actId="20577"/>
      <pc:docMkLst>
        <pc:docMk/>
      </pc:docMkLst>
      <pc:sldChg chg="modSp mod">
        <pc:chgData name="Michi Tobler" userId="e77e03ce-3cfc-4bf0-a4d0-da6d8494927b" providerId="ADAL" clId="{10FEA17F-2736-E143-B5CA-B249212AAE4C}" dt="2021-09-07T13:38:56.420" v="17" actId="20577"/>
        <pc:sldMkLst>
          <pc:docMk/>
          <pc:sldMk cId="3458224230" sldId="268"/>
        </pc:sldMkLst>
        <pc:spChg chg="mod">
          <ac:chgData name="Michi Tobler" userId="e77e03ce-3cfc-4bf0-a4d0-da6d8494927b" providerId="ADAL" clId="{10FEA17F-2736-E143-B5CA-B249212AAE4C}" dt="2021-09-07T13:38:56.420" v="17" actId="20577"/>
          <ac:spMkLst>
            <pc:docMk/>
            <pc:sldMk cId="3458224230" sldId="268"/>
            <ac:spMk id="2" creationId="{ADC062F8-61A1-7648-A183-249F3CD340FB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2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xVal>
            <c:numRef>
              <c:f>[Workbook2]Sheet1!$A$1:$A$20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[Workbook2]Sheet1!$B$1:$B$20</c:f>
              <c:numCache>
                <c:formatCode>General</c:formatCode>
                <c:ptCount val="20"/>
                <c:pt idx="0">
                  <c:v>5</c:v>
                </c:pt>
                <c:pt idx="1">
                  <c:v>7.5</c:v>
                </c:pt>
                <c:pt idx="2">
                  <c:v>11.25</c:v>
                </c:pt>
                <c:pt idx="3">
                  <c:v>16.875</c:v>
                </c:pt>
                <c:pt idx="4">
                  <c:v>25.3125</c:v>
                </c:pt>
                <c:pt idx="5">
                  <c:v>37.96875</c:v>
                </c:pt>
                <c:pt idx="6">
                  <c:v>56.953125</c:v>
                </c:pt>
                <c:pt idx="7">
                  <c:v>85.4296875</c:v>
                </c:pt>
                <c:pt idx="8">
                  <c:v>128.14453125</c:v>
                </c:pt>
                <c:pt idx="9">
                  <c:v>192.216796875</c:v>
                </c:pt>
                <c:pt idx="10">
                  <c:v>288.32519531249892</c:v>
                </c:pt>
                <c:pt idx="11">
                  <c:v>432.48779296874892</c:v>
                </c:pt>
                <c:pt idx="12">
                  <c:v>648.731689453125</c:v>
                </c:pt>
                <c:pt idx="13">
                  <c:v>973.09753417968795</c:v>
                </c:pt>
                <c:pt idx="14">
                  <c:v>1459.646301269531</c:v>
                </c:pt>
                <c:pt idx="15">
                  <c:v>2189.4694519042969</c:v>
                </c:pt>
                <c:pt idx="16">
                  <c:v>3284.2041778564449</c:v>
                </c:pt>
                <c:pt idx="17">
                  <c:v>4926.3062667846698</c:v>
                </c:pt>
                <c:pt idx="18">
                  <c:v>7389.459400177002</c:v>
                </c:pt>
                <c:pt idx="19">
                  <c:v>11084.189100265499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AE79-9F48-A4B4-4485BABCF18F}"/>
            </c:ext>
          </c:extLst>
        </c:ser>
        <c:ser>
          <c:idx val="1"/>
          <c:order val="1"/>
          <c:xVal>
            <c:numRef>
              <c:f>[Workbook2]Sheet1!$A$1:$A$20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[Workbook2]Sheet1!$C$1:$C$20</c:f>
              <c:numCache>
                <c:formatCode>General</c:formatCode>
                <c:ptCount val="20"/>
                <c:pt idx="0">
                  <c:v>200</c:v>
                </c:pt>
                <c:pt idx="1">
                  <c:v>400</c:v>
                </c:pt>
                <c:pt idx="2">
                  <c:v>600</c:v>
                </c:pt>
                <c:pt idx="3">
                  <c:v>800</c:v>
                </c:pt>
                <c:pt idx="4">
                  <c:v>1000</c:v>
                </c:pt>
                <c:pt idx="5">
                  <c:v>1200</c:v>
                </c:pt>
                <c:pt idx="6">
                  <c:v>1400</c:v>
                </c:pt>
                <c:pt idx="7">
                  <c:v>1600</c:v>
                </c:pt>
                <c:pt idx="8">
                  <c:v>1800</c:v>
                </c:pt>
                <c:pt idx="9">
                  <c:v>2000</c:v>
                </c:pt>
                <c:pt idx="10">
                  <c:v>2200</c:v>
                </c:pt>
                <c:pt idx="11">
                  <c:v>2400</c:v>
                </c:pt>
                <c:pt idx="12">
                  <c:v>2600</c:v>
                </c:pt>
                <c:pt idx="13">
                  <c:v>2800</c:v>
                </c:pt>
                <c:pt idx="14">
                  <c:v>3000</c:v>
                </c:pt>
                <c:pt idx="15">
                  <c:v>3200</c:v>
                </c:pt>
                <c:pt idx="16">
                  <c:v>3400</c:v>
                </c:pt>
                <c:pt idx="17">
                  <c:v>3600</c:v>
                </c:pt>
                <c:pt idx="18">
                  <c:v>3800</c:v>
                </c:pt>
                <c:pt idx="19">
                  <c:v>4000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AE79-9F48-A4B4-4485BABCF1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51426624"/>
        <c:axId val="1551429744"/>
      </c:scatterChart>
      <c:valAx>
        <c:axId val="15514266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Time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551429744"/>
        <c:crosses val="autoZero"/>
        <c:crossBetween val="midCat"/>
      </c:valAx>
      <c:valAx>
        <c:axId val="1551429744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Amount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55142662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3.jpg>
</file>

<file path=ppt/media/image4.tiff>
</file>

<file path=ppt/media/image5.png>
</file>

<file path=ppt/media/image6.png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7E4C4-6274-BA45-9A6D-904D87CA72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CFCB62-6D6C-0E4F-A1F5-F6B6F0B8C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31BFF9-8FC0-BC41-A87F-4FD192EA0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F4DCF-17A3-0242-8865-3F89A2980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7B679-5065-6D4D-84FF-EEA02EA62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315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62BE7-AED8-6C41-B73E-1F3D2FDDB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402C44-14CF-DA4F-81CF-E357AE6084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F97D1-9C1F-BB4D-80D0-885BA16CF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6B88D-77F2-9D41-AD26-A687C4C6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E06A7-202C-0641-8765-A3DB2B060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548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D16000-56E4-8F4B-9430-64F162F0A1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EE09C3-268D-9D49-BE2C-C4620D954A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7478FB-09DB-B44C-BCD5-7EFF3FBAC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0BB03E-7022-2943-B8FF-08E73F4A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B93AE-75D0-2447-A3EB-7B5E75D56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2969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B0EF3-D9A0-BC4A-8076-22B60918E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83F2F-F70F-8143-8525-2DC612601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C1634-F5FF-BD42-9DDE-C68C939CB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E5E0D-2707-814A-AA0E-186148C89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FE0E35-5911-6D40-A904-683B09652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24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8D6CC-1F85-5641-A5CB-19A8DA4B9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D7D32-ACFB-CE42-971D-FF2D9B7B08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5F800C-BD3E-DB4F-B6E8-7DBE25F3C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1E537-5A83-E84B-B320-AE78B729F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411B01-13D4-A644-967F-05A445B78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033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F1A46-E762-6642-BE09-1B6BFB909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D7251B-8477-5C48-91A6-51A0F69E87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C825D2-41BA-EE41-98EF-1887D370DF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DEA81-CA1D-6046-8D20-4DF19C583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0DC411-CE0E-DA4C-829D-2BE814FAD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D1BAB-0AE5-204F-BC3A-3B794BF8C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152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C3BA4-3B34-8F40-AE88-0E800F9B1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2F8797-7A12-0144-8010-D65322E79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5E3530-49F4-3B43-BE33-0641EC3A80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D9A212-164D-1B42-BF0F-BE4FCE50AA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DA677B-E2CD-BD4F-93A7-8C96D4A775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69C628-99EF-3542-83E7-CA9F2F154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DC1FB0-13A0-E947-8F39-9BC08AEEB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8AA26C-12EB-0942-888C-64CA82835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88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6F904F-239E-9644-B185-0ED86B625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117D27-3637-0D45-B9DB-9093A9C8F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4A75F0-41B9-BF45-883C-58BEA148D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540C20-6E78-CE47-8525-E525167EA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33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66AC44-8744-AA4F-8017-CD55E0E7A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E3680B-342E-E444-896F-0075B77B9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30E99-2A9F-7946-9478-1C76CDE3A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490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8356-659C-CA45-9048-4C81D870B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A107A-E4EF-C443-AFBA-AED3F766F8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6E0C1F-39E9-C344-B348-5B8AD1B59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3EA621-39AE-134D-A38C-706DC1368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29CDC2-A163-BC4A-A3CC-C3DB08988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F3DFA0-41CA-D448-911D-865FF85DA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941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AA7E-AD83-2B47-908D-91044A8AF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6E01D4-9879-014E-963F-F34824BCD3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B4BF1-B278-B44C-AE8F-0AA98DA7D9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0AC1B9-0735-384C-8C3F-007FC7FB8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C126B1-886B-1E48-BCE8-1E7018EEC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E70EA-4633-084E-ADE4-AE37BD461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217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75A8A9-483B-1548-A9A4-03C79F05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BEE63-E316-3F46-AB49-2E69557BFC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C2F5B-5AE0-AB4B-8605-D7358A1999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72D74A-791A-4B47-9A0F-9F7925061648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B0AD36-F32A-F441-86A5-7061F9EF1D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F8BD2-0D5E-F64F-B7B8-DC7ED81CA8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5C618C-4FC0-4F44-9137-676D82F58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740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404181" y="892586"/>
            <a:ext cx="476726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dirty="0"/>
              <a:t>Darwin’s hypothesis of descent with modification makes five key predictions</a:t>
            </a:r>
          </a:p>
          <a:p>
            <a:pPr>
              <a:spcAft>
                <a:spcPts val="600"/>
              </a:spcAft>
            </a:pPr>
            <a:endParaRPr lang="en-US" b="1" dirty="0"/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Species change through time (microevolution)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Lineages split and diverge (speciation)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Novel forms derive from earlier forms (macroevolution)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Species are not independent, but are connected by descent from common ancestors</a:t>
            </a:r>
          </a:p>
          <a:p>
            <a:pPr marL="800100" indent="-331788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Earth and life are old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C4349-F362-524B-BE8E-3E055FCD49C2}"/>
              </a:ext>
            </a:extLst>
          </p:cNvPr>
          <p:cNvSpPr txBox="1"/>
          <p:nvPr/>
        </p:nvSpPr>
        <p:spPr>
          <a:xfrm>
            <a:off x="0" y="0"/>
            <a:ext cx="107644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The pattern of evolution: descent with modification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B944EB-D56B-AA4B-8F30-FFCD6261293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28519" y="1626870"/>
            <a:ext cx="6763481" cy="5231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159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EAC4349-F362-524B-BE8E-3E055FCD49C2}"/>
              </a:ext>
            </a:extLst>
          </p:cNvPr>
          <p:cNvSpPr txBox="1"/>
          <p:nvPr/>
        </p:nvSpPr>
        <p:spPr>
          <a:xfrm>
            <a:off x="0" y="0"/>
            <a:ext cx="35493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Darwin’s finches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1125AB-6EFD-4647-9B45-9FBF9B69D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" y="961043"/>
            <a:ext cx="8707120" cy="5804747"/>
          </a:xfrm>
          <a:prstGeom prst="rect">
            <a:avLst/>
          </a:prstGeom>
        </p:spPr>
      </p:pic>
      <p:pic>
        <p:nvPicPr>
          <p:cNvPr id="8" name="Picture 7" descr="A bird standing on a branch&#10;&#10;Description automatically generated with medium confidence">
            <a:extLst>
              <a:ext uri="{FF2B5EF4-FFF2-40B4-BE49-F238E27FC236}">
                <a16:creationId xmlns:a16="http://schemas.microsoft.com/office/drawing/2014/main" id="{9E64EA5D-CFA8-DF49-A136-22480FB8BB1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33602" y="359509"/>
            <a:ext cx="4044378" cy="269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753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4467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Discussion questions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28E31F-C09E-0040-894E-5C358A977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1049" y="2350249"/>
            <a:ext cx="3643443" cy="434711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DC062F8-61A1-7648-A183-249F3CD340FB}"/>
              </a:ext>
            </a:extLst>
          </p:cNvPr>
          <p:cNvSpPr/>
          <p:nvPr/>
        </p:nvSpPr>
        <p:spPr>
          <a:xfrm>
            <a:off x="468283" y="864996"/>
            <a:ext cx="7769630" cy="58323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b="1" dirty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In relation to the R exercise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Did beak size evolve in Darwin's finches? What are the assumptions that underlie your answer?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How do you know that changes in the mean from one year to the next are meaningful?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Why is variation around the mean (standard error) high in some years and low in others?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What could potentially drive the change in beak size across time?</a:t>
            </a:r>
          </a:p>
          <a:p>
            <a:pPr>
              <a:spcAft>
                <a:spcPts val="1200"/>
              </a:spcAft>
            </a:pPr>
            <a:endParaRPr lang="en-US" sz="1400" b="1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1400" b="1" dirty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Additional questions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Does evolution always produce animals that are "better"? </a:t>
            </a:r>
            <a:r>
              <a:rPr lang="en-US" sz="14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Why or why not?</a:t>
            </a:r>
            <a:endParaRPr lang="en-US" sz="1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 gaps in the fossil record disprove evolution?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How do findings from other scientific disciplines influence our understanding of evolution?</a:t>
            </a:r>
          </a:p>
          <a:p>
            <a:pPr>
              <a:spcAft>
                <a:spcPts val="1200"/>
              </a:spcAft>
            </a:pPr>
            <a:endParaRPr lang="en-US" sz="1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Before you get started:</a:t>
            </a:r>
          </a:p>
          <a:p>
            <a:pPr marL="460375">
              <a:spcAft>
                <a:spcPts val="6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Make sure to introduce each other</a:t>
            </a:r>
          </a:p>
          <a:p>
            <a:pPr marL="460375">
              <a:spcAft>
                <a:spcPts val="6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Choose a timekeeper</a:t>
            </a:r>
          </a:p>
          <a:p>
            <a:pPr marL="460375">
              <a:spcAft>
                <a:spcPts val="6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Choose a reporter</a:t>
            </a:r>
          </a:p>
          <a:p>
            <a:pPr marL="460375">
              <a:spcAft>
                <a:spcPts val="6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Breakout groups for 20 minutes</a:t>
            </a:r>
          </a:p>
        </p:txBody>
      </p:sp>
    </p:spTree>
    <p:extLst>
      <p:ext uri="{BB962C8B-B14F-4D97-AF65-F5344CB8AC3E}">
        <p14:creationId xmlns:p14="http://schemas.microsoft.com/office/powerpoint/2010/main" val="3458224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F10C420-961B-4244-B101-8675B411805E}"/>
              </a:ext>
            </a:extLst>
          </p:cNvPr>
          <p:cNvSpPr txBox="1"/>
          <p:nvPr/>
        </p:nvSpPr>
        <p:spPr>
          <a:xfrm>
            <a:off x="0" y="0"/>
            <a:ext cx="65309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Beak size variation across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67F867-008C-E941-9386-27170C49F1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20124" y="1492598"/>
            <a:ext cx="7371876" cy="528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978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517285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Organisms have high reproductive potential, facilitating exponential population growth</a:t>
            </a:r>
          </a:p>
          <a:p>
            <a:pPr>
              <a:spcAft>
                <a:spcPts val="600"/>
              </a:spcAft>
            </a:pPr>
            <a:r>
              <a:rPr lang="en-US" dirty="0"/>
              <a:t>Resources are limited</a:t>
            </a:r>
          </a:p>
          <a:p>
            <a:pPr>
              <a:spcAft>
                <a:spcPts val="600"/>
              </a:spcAft>
            </a:pPr>
            <a:r>
              <a:rPr lang="en-US" dirty="0"/>
              <a:t>Most populations in nature are stable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 marL="460375">
              <a:spcAft>
                <a:spcPts val="600"/>
              </a:spcAft>
            </a:pPr>
            <a:r>
              <a:rPr lang="en-US" b="1" dirty="0"/>
              <a:t>Hence, there must be a fierce struggle for existence with only few progeny surviving in each generation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30024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Darwin’s logic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19843F2-D4C3-C744-AE31-A62C15DC61C9}"/>
              </a:ext>
            </a:extLst>
          </p:cNvPr>
          <p:cNvGraphicFramePr/>
          <p:nvPr/>
        </p:nvGraphicFramePr>
        <p:xfrm>
          <a:off x="6096000" y="2079812"/>
          <a:ext cx="6006353" cy="4778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9B54E87D-E9FB-0746-808A-9F22D166A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07" y="4167638"/>
            <a:ext cx="1799499" cy="24015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03F8FB-356D-764F-A097-96BB6C8A2CB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07681" y="4167639"/>
            <a:ext cx="1518937" cy="240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689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Individuals within population exhibit enormous variability</a:t>
            </a:r>
          </a:p>
          <a:p>
            <a:pPr>
              <a:spcAft>
                <a:spcPts val="600"/>
              </a:spcAft>
            </a:pPr>
            <a:r>
              <a:rPr lang="en-US" dirty="0"/>
              <a:t>At least some variability is heritable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 marL="460375">
              <a:spcAft>
                <a:spcPts val="600"/>
              </a:spcAft>
            </a:pPr>
            <a:r>
              <a:rPr lang="en-US" b="1" dirty="0"/>
              <a:t>Survival is not random but depends on the inherited traits (that is natural selection!)</a:t>
            </a:r>
          </a:p>
          <a:p>
            <a:pPr marL="460375">
              <a:spcAft>
                <a:spcPts val="600"/>
              </a:spcAft>
            </a:pPr>
            <a:endParaRPr lang="en-US" b="1" dirty="0"/>
          </a:p>
          <a:p>
            <a:pPr marL="460375">
              <a:spcAft>
                <a:spcPts val="600"/>
              </a:spcAft>
            </a:pPr>
            <a:r>
              <a:rPr lang="en-US" b="1" dirty="0"/>
              <a:t>Over generations, natural selection gives rise to gradual change of populations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30024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Darwin’s logic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8AE845-0BFF-9440-BB53-00A283134DE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18613" y="0"/>
            <a:ext cx="4620304" cy="677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394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284</Words>
  <Application>Microsoft Macintosh PowerPoint</Application>
  <PresentationFormat>Widescreen</PresentationFormat>
  <Paragraphs>42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Open Sans ExtraBold</vt:lpstr>
      <vt:lpstr>Open Sans Light</vt:lpstr>
      <vt:lpstr>Open Sans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 Tobler</dc:creator>
  <cp:lastModifiedBy>Tobler, Michael</cp:lastModifiedBy>
  <cp:revision>4</cp:revision>
  <dcterms:created xsi:type="dcterms:W3CDTF">2020-08-08T02:42:30Z</dcterms:created>
  <dcterms:modified xsi:type="dcterms:W3CDTF">2023-10-18T15:50:53Z</dcterms:modified>
</cp:coreProperties>
</file>

<file path=docProps/thumbnail.jpeg>
</file>